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2DF"/>
    <a:srgbClr val="4C7E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8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35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11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66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1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65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9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6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2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9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88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3B82-18B9-450F-B028-E177A184AA76}" type="datetimeFigureOut">
              <a:rPr lang="cs-CZ" smtClean="0"/>
              <a:t>14.09.2023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B482-4F61-4BF4-891F-67366C77B7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95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kupina 31">
            <a:extLst>
              <a:ext uri="{FF2B5EF4-FFF2-40B4-BE49-F238E27FC236}">
                <a16:creationId xmlns:a16="http://schemas.microsoft.com/office/drawing/2014/main" id="{820BDFAC-3E0F-8291-A09A-6368039AC381}"/>
              </a:ext>
            </a:extLst>
          </p:cNvPr>
          <p:cNvGrpSpPr/>
          <p:nvPr/>
        </p:nvGrpSpPr>
        <p:grpSpPr>
          <a:xfrm>
            <a:off x="0" y="0"/>
            <a:ext cx="6858858" cy="9906024"/>
            <a:chOff x="0" y="0"/>
            <a:chExt cx="6858858" cy="9906024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93BE7A11-6CED-2A8A-D3FC-B8AA8097CC2D}"/>
                </a:ext>
              </a:extLst>
            </p:cNvPr>
            <p:cNvGrpSpPr/>
            <p:nvPr/>
          </p:nvGrpSpPr>
          <p:grpSpPr>
            <a:xfrm>
              <a:off x="0" y="0"/>
              <a:ext cx="6858000" cy="9906000"/>
              <a:chOff x="0" y="0"/>
              <a:chExt cx="6858000" cy="9906000"/>
            </a:xfrm>
          </p:grpSpPr>
          <p:pic>
            <p:nvPicPr>
              <p:cNvPr id="5" name="Obrázek 4" descr="Obsah obrázku venku, strom, obloha, budova&#10;&#10;Popis byl vytvořen automaticky">
                <a:extLst>
                  <a:ext uri="{FF2B5EF4-FFF2-40B4-BE49-F238E27FC236}">
                    <a16:creationId xmlns:a16="http://schemas.microsoft.com/office/drawing/2014/main" id="{B87B0C63-7524-AF3E-C30F-327B5EDD8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6858000" cy="51435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0F24F242-269A-7E27-B1FE-1E90D59ABF6A}"/>
                  </a:ext>
                </a:extLst>
              </p:cNvPr>
              <p:cNvSpPr/>
              <p:nvPr/>
            </p:nvSpPr>
            <p:spPr>
              <a:xfrm>
                <a:off x="0" y="1734671"/>
                <a:ext cx="6858000" cy="3408830"/>
              </a:xfrm>
              <a:prstGeom prst="rect">
                <a:avLst/>
              </a:prstGeom>
              <a:gradFill flip="none" rotWithShape="1">
                <a:gsLst>
                  <a:gs pos="0">
                    <a:srgbClr val="4C7ED8"/>
                  </a:gs>
                  <a:gs pos="19000">
                    <a:srgbClr val="4C7ED8"/>
                  </a:gs>
                  <a:gs pos="100000">
                    <a:srgbClr val="4C7ED8">
                      <a:alpha val="0"/>
                    </a:srgb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E43F7CC1-F783-04DD-44A9-A15B67F199EC}"/>
                  </a:ext>
                </a:extLst>
              </p:cNvPr>
              <p:cNvSpPr/>
              <p:nvPr/>
            </p:nvSpPr>
            <p:spPr>
              <a:xfrm>
                <a:off x="0" y="5143500"/>
                <a:ext cx="6858000" cy="4762500"/>
              </a:xfrm>
              <a:prstGeom prst="rect">
                <a:avLst/>
              </a:prstGeom>
              <a:solidFill>
                <a:srgbClr val="4C7E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</p:grpSp>
        <p:sp>
          <p:nvSpPr>
            <p:cNvPr id="27" name="Pravoúhlý trojúhelník 26">
              <a:extLst>
                <a:ext uri="{FF2B5EF4-FFF2-40B4-BE49-F238E27FC236}">
                  <a16:creationId xmlns:a16="http://schemas.microsoft.com/office/drawing/2014/main" id="{61CC4E84-A891-62D7-6F43-242D7FA230EF}"/>
                </a:ext>
              </a:extLst>
            </p:cNvPr>
            <p:cNvSpPr/>
            <p:nvPr/>
          </p:nvSpPr>
          <p:spPr>
            <a:xfrm>
              <a:off x="1173480" y="7726680"/>
              <a:ext cx="5684520" cy="2179320"/>
            </a:xfrm>
            <a:custGeom>
              <a:avLst/>
              <a:gdLst>
                <a:gd name="connsiteX0" fmla="*/ 0 w 2590800"/>
                <a:gd name="connsiteY0" fmla="*/ 946688 h 946688"/>
                <a:gd name="connsiteX1" fmla="*/ 0 w 2590800"/>
                <a:gd name="connsiteY1" fmla="*/ 0 h 946688"/>
                <a:gd name="connsiteX2" fmla="*/ 2590800 w 2590800"/>
                <a:gd name="connsiteY2" fmla="*/ 946688 h 946688"/>
                <a:gd name="connsiteX3" fmla="*/ 0 w 2590800"/>
                <a:gd name="connsiteY3" fmla="*/ 946688 h 946688"/>
                <a:gd name="connsiteX0" fmla="*/ 0 w 5577840"/>
                <a:gd name="connsiteY0" fmla="*/ 1312448 h 1312448"/>
                <a:gd name="connsiteX1" fmla="*/ 2987040 w 5577840"/>
                <a:gd name="connsiteY1" fmla="*/ 0 h 1312448"/>
                <a:gd name="connsiteX2" fmla="*/ 5577840 w 5577840"/>
                <a:gd name="connsiteY2" fmla="*/ 946688 h 1312448"/>
                <a:gd name="connsiteX3" fmla="*/ 0 w 5577840"/>
                <a:gd name="connsiteY3" fmla="*/ 1312448 h 1312448"/>
                <a:gd name="connsiteX0" fmla="*/ 0 w 4335780"/>
                <a:gd name="connsiteY0" fmla="*/ 1259108 h 1259108"/>
                <a:gd name="connsiteX1" fmla="*/ 1744980 w 4335780"/>
                <a:gd name="connsiteY1" fmla="*/ 0 h 1259108"/>
                <a:gd name="connsiteX2" fmla="*/ 4335780 w 4335780"/>
                <a:gd name="connsiteY2" fmla="*/ 946688 h 1259108"/>
                <a:gd name="connsiteX3" fmla="*/ 0 w 4335780"/>
                <a:gd name="connsiteY3" fmla="*/ 1259108 h 1259108"/>
                <a:gd name="connsiteX0" fmla="*/ 0 w 4526280"/>
                <a:gd name="connsiteY0" fmla="*/ 1281968 h 1281968"/>
                <a:gd name="connsiteX1" fmla="*/ 1935480 w 4526280"/>
                <a:gd name="connsiteY1" fmla="*/ 0 h 1281968"/>
                <a:gd name="connsiteX2" fmla="*/ 4526280 w 4526280"/>
                <a:gd name="connsiteY2" fmla="*/ 946688 h 1281968"/>
                <a:gd name="connsiteX3" fmla="*/ 0 w 4526280"/>
                <a:gd name="connsiteY3" fmla="*/ 1281968 h 1281968"/>
                <a:gd name="connsiteX0" fmla="*/ 0 w 5684520"/>
                <a:gd name="connsiteY0" fmla="*/ 2179320 h 2179320"/>
                <a:gd name="connsiteX1" fmla="*/ 1935480 w 5684520"/>
                <a:gd name="connsiteY1" fmla="*/ 89735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4520" h="2179320">
                  <a:moveTo>
                    <a:pt x="0" y="2179320"/>
                  </a:moveTo>
                  <a:cubicBezTo>
                    <a:pt x="2334260" y="1830737"/>
                    <a:pt x="3266440" y="788735"/>
                    <a:pt x="3710940" y="82012"/>
                  </a:cubicBezTo>
                  <a:cubicBezTo>
                    <a:pt x="4460240" y="359475"/>
                    <a:pt x="4782820" y="553117"/>
                    <a:pt x="5684520" y="0"/>
                  </a:cubicBezTo>
                  <a:cubicBezTo>
                    <a:pt x="4513580" y="1038860"/>
                    <a:pt x="3213100" y="1894840"/>
                    <a:pt x="0" y="2179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99B2DF">
                    <a:lumMod val="50000"/>
                    <a:lumOff val="50000"/>
                  </a:srgbClr>
                </a:gs>
                <a:gs pos="51000">
                  <a:srgbClr val="99B2DF">
                    <a:lumMod val="100000"/>
                  </a:srgbClr>
                </a:gs>
                <a:gs pos="100000">
                  <a:srgbClr val="99B2DF">
                    <a:lumMod val="20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Pravoúhlý trojúhelník 26">
              <a:extLst>
                <a:ext uri="{FF2B5EF4-FFF2-40B4-BE49-F238E27FC236}">
                  <a16:creationId xmlns:a16="http://schemas.microsoft.com/office/drawing/2014/main" id="{996405AC-D5CD-BF1E-4BFB-6580E5027E8F}"/>
                </a:ext>
              </a:extLst>
            </p:cNvPr>
            <p:cNvSpPr/>
            <p:nvPr/>
          </p:nvSpPr>
          <p:spPr>
            <a:xfrm>
              <a:off x="1173480" y="7726679"/>
              <a:ext cx="5685378" cy="2179345"/>
            </a:xfrm>
            <a:custGeom>
              <a:avLst/>
              <a:gdLst>
                <a:gd name="connsiteX0" fmla="*/ 0 w 2590800"/>
                <a:gd name="connsiteY0" fmla="*/ 946688 h 946688"/>
                <a:gd name="connsiteX1" fmla="*/ 0 w 2590800"/>
                <a:gd name="connsiteY1" fmla="*/ 0 h 946688"/>
                <a:gd name="connsiteX2" fmla="*/ 2590800 w 2590800"/>
                <a:gd name="connsiteY2" fmla="*/ 946688 h 946688"/>
                <a:gd name="connsiteX3" fmla="*/ 0 w 2590800"/>
                <a:gd name="connsiteY3" fmla="*/ 946688 h 946688"/>
                <a:gd name="connsiteX0" fmla="*/ 0 w 5577840"/>
                <a:gd name="connsiteY0" fmla="*/ 1312448 h 1312448"/>
                <a:gd name="connsiteX1" fmla="*/ 2987040 w 5577840"/>
                <a:gd name="connsiteY1" fmla="*/ 0 h 1312448"/>
                <a:gd name="connsiteX2" fmla="*/ 5577840 w 5577840"/>
                <a:gd name="connsiteY2" fmla="*/ 946688 h 1312448"/>
                <a:gd name="connsiteX3" fmla="*/ 0 w 5577840"/>
                <a:gd name="connsiteY3" fmla="*/ 1312448 h 1312448"/>
                <a:gd name="connsiteX0" fmla="*/ 0 w 4335780"/>
                <a:gd name="connsiteY0" fmla="*/ 1259108 h 1259108"/>
                <a:gd name="connsiteX1" fmla="*/ 1744980 w 4335780"/>
                <a:gd name="connsiteY1" fmla="*/ 0 h 1259108"/>
                <a:gd name="connsiteX2" fmla="*/ 4335780 w 4335780"/>
                <a:gd name="connsiteY2" fmla="*/ 946688 h 1259108"/>
                <a:gd name="connsiteX3" fmla="*/ 0 w 4335780"/>
                <a:gd name="connsiteY3" fmla="*/ 1259108 h 1259108"/>
                <a:gd name="connsiteX0" fmla="*/ 0 w 4526280"/>
                <a:gd name="connsiteY0" fmla="*/ 1281968 h 1281968"/>
                <a:gd name="connsiteX1" fmla="*/ 1935480 w 4526280"/>
                <a:gd name="connsiteY1" fmla="*/ 0 h 1281968"/>
                <a:gd name="connsiteX2" fmla="*/ 4526280 w 4526280"/>
                <a:gd name="connsiteY2" fmla="*/ 946688 h 1281968"/>
                <a:gd name="connsiteX3" fmla="*/ 0 w 4526280"/>
                <a:gd name="connsiteY3" fmla="*/ 1281968 h 1281968"/>
                <a:gd name="connsiteX0" fmla="*/ 0 w 5684520"/>
                <a:gd name="connsiteY0" fmla="*/ 2179320 h 2179320"/>
                <a:gd name="connsiteX1" fmla="*/ 1935480 w 5684520"/>
                <a:gd name="connsiteY1" fmla="*/ 89735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3710940 w 5684520"/>
                <a:gd name="connsiteY1" fmla="*/ 8201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4869180 w 5684520"/>
                <a:gd name="connsiteY1" fmla="*/ 1693642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881172"/>
                <a:gd name="connsiteY0" fmla="*/ 2179320 h 2400604"/>
                <a:gd name="connsiteX1" fmla="*/ 5679408 w 5881172"/>
                <a:gd name="connsiteY1" fmla="*/ 2145055 h 2400604"/>
                <a:gd name="connsiteX2" fmla="*/ 5684520 w 5881172"/>
                <a:gd name="connsiteY2" fmla="*/ 0 h 2400604"/>
                <a:gd name="connsiteX3" fmla="*/ 0 w 5881172"/>
                <a:gd name="connsiteY3" fmla="*/ 2179320 h 2400604"/>
                <a:gd name="connsiteX0" fmla="*/ 0 w 5684520"/>
                <a:gd name="connsiteY0" fmla="*/ 2179320 h 2400604"/>
                <a:gd name="connsiteX1" fmla="*/ 5679408 w 5684520"/>
                <a:gd name="connsiteY1" fmla="*/ 2145055 h 2400604"/>
                <a:gd name="connsiteX2" fmla="*/ 5684520 w 5684520"/>
                <a:gd name="connsiteY2" fmla="*/ 0 h 2400604"/>
                <a:gd name="connsiteX3" fmla="*/ 0 w 5684520"/>
                <a:gd name="connsiteY3" fmla="*/ 2179320 h 2400604"/>
                <a:gd name="connsiteX0" fmla="*/ 0 w 5868042"/>
                <a:gd name="connsiteY0" fmla="*/ 2179320 h 2400604"/>
                <a:gd name="connsiteX1" fmla="*/ 5679408 w 5868042"/>
                <a:gd name="connsiteY1" fmla="*/ 2145055 h 2400604"/>
                <a:gd name="connsiteX2" fmla="*/ 5684520 w 5868042"/>
                <a:gd name="connsiteY2" fmla="*/ 0 h 2400604"/>
                <a:gd name="connsiteX3" fmla="*/ 0 w 5868042"/>
                <a:gd name="connsiteY3" fmla="*/ 2179320 h 2400604"/>
                <a:gd name="connsiteX0" fmla="*/ 0 w 5684520"/>
                <a:gd name="connsiteY0" fmla="*/ 2179320 h 2400604"/>
                <a:gd name="connsiteX1" fmla="*/ 5679408 w 5684520"/>
                <a:gd name="connsiteY1" fmla="*/ 2145055 h 2400604"/>
                <a:gd name="connsiteX2" fmla="*/ 5684520 w 5684520"/>
                <a:gd name="connsiteY2" fmla="*/ 0 h 2400604"/>
                <a:gd name="connsiteX3" fmla="*/ 0 w 5684520"/>
                <a:gd name="connsiteY3" fmla="*/ 2179320 h 2400604"/>
                <a:gd name="connsiteX0" fmla="*/ 0 w 5684520"/>
                <a:gd name="connsiteY0" fmla="*/ 2179320 h 2179320"/>
                <a:gd name="connsiteX1" fmla="*/ 5679408 w 5684520"/>
                <a:gd name="connsiteY1" fmla="*/ 2145055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20"/>
                <a:gd name="connsiteX1" fmla="*/ 5679408 w 5684520"/>
                <a:gd name="connsiteY1" fmla="*/ 2145055 h 2179320"/>
                <a:gd name="connsiteX2" fmla="*/ 5684520 w 5684520"/>
                <a:gd name="connsiteY2" fmla="*/ 0 h 2179320"/>
                <a:gd name="connsiteX3" fmla="*/ 0 w 5684520"/>
                <a:gd name="connsiteY3" fmla="*/ 2179320 h 2179320"/>
                <a:gd name="connsiteX0" fmla="*/ 0 w 5684520"/>
                <a:gd name="connsiteY0" fmla="*/ 2179320 h 2179345"/>
                <a:gd name="connsiteX1" fmla="*/ 5683218 w 5684520"/>
                <a:gd name="connsiteY1" fmla="*/ 2179345 h 2179345"/>
                <a:gd name="connsiteX2" fmla="*/ 5684520 w 5684520"/>
                <a:gd name="connsiteY2" fmla="*/ 0 h 2179345"/>
                <a:gd name="connsiteX3" fmla="*/ 0 w 5684520"/>
                <a:gd name="connsiteY3" fmla="*/ 2179320 h 2179345"/>
                <a:gd name="connsiteX0" fmla="*/ 0 w 5684520"/>
                <a:gd name="connsiteY0" fmla="*/ 2179320 h 2179345"/>
                <a:gd name="connsiteX1" fmla="*/ 5683218 w 5684520"/>
                <a:gd name="connsiteY1" fmla="*/ 2179345 h 2179345"/>
                <a:gd name="connsiteX2" fmla="*/ 5684520 w 5684520"/>
                <a:gd name="connsiteY2" fmla="*/ 0 h 2179345"/>
                <a:gd name="connsiteX3" fmla="*/ 0 w 5684520"/>
                <a:gd name="connsiteY3" fmla="*/ 2179320 h 2179345"/>
                <a:gd name="connsiteX0" fmla="*/ 0 w 5684520"/>
                <a:gd name="connsiteY0" fmla="*/ 2179320 h 2179345"/>
                <a:gd name="connsiteX1" fmla="*/ 5683218 w 5684520"/>
                <a:gd name="connsiteY1" fmla="*/ 2179345 h 2179345"/>
                <a:gd name="connsiteX2" fmla="*/ 5684520 w 5684520"/>
                <a:gd name="connsiteY2" fmla="*/ 0 h 2179345"/>
                <a:gd name="connsiteX3" fmla="*/ 0 w 5684520"/>
                <a:gd name="connsiteY3" fmla="*/ 2179320 h 2179345"/>
                <a:gd name="connsiteX0" fmla="*/ 0 w 5684520"/>
                <a:gd name="connsiteY0" fmla="*/ 2179320 h 2179345"/>
                <a:gd name="connsiteX1" fmla="*/ 5683218 w 5684520"/>
                <a:gd name="connsiteY1" fmla="*/ 2179345 h 2179345"/>
                <a:gd name="connsiteX2" fmla="*/ 5684520 w 5684520"/>
                <a:gd name="connsiteY2" fmla="*/ 0 h 2179345"/>
                <a:gd name="connsiteX3" fmla="*/ 0 w 5684520"/>
                <a:gd name="connsiteY3" fmla="*/ 2179320 h 2179345"/>
                <a:gd name="connsiteX0" fmla="*/ 0 w 5685378"/>
                <a:gd name="connsiteY0" fmla="*/ 2179320 h 2179345"/>
                <a:gd name="connsiteX1" fmla="*/ 5683218 w 5685378"/>
                <a:gd name="connsiteY1" fmla="*/ 2179345 h 2179345"/>
                <a:gd name="connsiteX2" fmla="*/ 5684520 w 5685378"/>
                <a:gd name="connsiteY2" fmla="*/ 0 h 2179345"/>
                <a:gd name="connsiteX3" fmla="*/ 0 w 5685378"/>
                <a:gd name="connsiteY3" fmla="*/ 2179320 h 2179345"/>
                <a:gd name="connsiteX0" fmla="*/ 0 w 5685378"/>
                <a:gd name="connsiteY0" fmla="*/ 2179320 h 2179345"/>
                <a:gd name="connsiteX1" fmla="*/ 5683218 w 5685378"/>
                <a:gd name="connsiteY1" fmla="*/ 2179345 h 2179345"/>
                <a:gd name="connsiteX2" fmla="*/ 5684520 w 5685378"/>
                <a:gd name="connsiteY2" fmla="*/ 0 h 2179345"/>
                <a:gd name="connsiteX3" fmla="*/ 0 w 5685378"/>
                <a:gd name="connsiteY3" fmla="*/ 2179320 h 2179345"/>
                <a:gd name="connsiteX0" fmla="*/ 0 w 5685378"/>
                <a:gd name="connsiteY0" fmla="*/ 2179320 h 2179345"/>
                <a:gd name="connsiteX1" fmla="*/ 5683218 w 5685378"/>
                <a:gd name="connsiteY1" fmla="*/ 2179345 h 2179345"/>
                <a:gd name="connsiteX2" fmla="*/ 5684520 w 5685378"/>
                <a:gd name="connsiteY2" fmla="*/ 0 h 2179345"/>
                <a:gd name="connsiteX3" fmla="*/ 0 w 5685378"/>
                <a:gd name="connsiteY3" fmla="*/ 2179320 h 2179345"/>
                <a:gd name="connsiteX0" fmla="*/ 0 w 5685378"/>
                <a:gd name="connsiteY0" fmla="*/ 2179320 h 2179345"/>
                <a:gd name="connsiteX1" fmla="*/ 5683218 w 5685378"/>
                <a:gd name="connsiteY1" fmla="*/ 2179345 h 2179345"/>
                <a:gd name="connsiteX2" fmla="*/ 5684520 w 5685378"/>
                <a:gd name="connsiteY2" fmla="*/ 0 h 2179345"/>
                <a:gd name="connsiteX3" fmla="*/ 0 w 5685378"/>
                <a:gd name="connsiteY3" fmla="*/ 2179320 h 2179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85378" h="2179345">
                  <a:moveTo>
                    <a:pt x="0" y="2179320"/>
                  </a:moveTo>
                  <a:lnTo>
                    <a:pt x="5683218" y="2179345"/>
                  </a:lnTo>
                  <a:cubicBezTo>
                    <a:pt x="5685878" y="1057139"/>
                    <a:pt x="5685790" y="1667542"/>
                    <a:pt x="5684520" y="0"/>
                  </a:cubicBezTo>
                  <a:cubicBezTo>
                    <a:pt x="4513580" y="1038860"/>
                    <a:pt x="3398520" y="1813561"/>
                    <a:pt x="0" y="217932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40000"/>
                  </a:schemeClr>
                </a:gs>
                <a:gs pos="71000">
                  <a:schemeClr val="bg1"/>
                </a:gs>
                <a:gs pos="100000">
                  <a:schemeClr val="bg1">
                    <a:lumMod val="0"/>
                    <a:lumOff val="10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AB58DC1D-D0A6-1BB7-C554-938FFB3AE3CE}"/>
              </a:ext>
            </a:extLst>
          </p:cNvPr>
          <p:cNvSpPr txBox="1"/>
          <p:nvPr/>
        </p:nvSpPr>
        <p:spPr>
          <a:xfrm>
            <a:off x="643456" y="3043097"/>
            <a:ext cx="382297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School on Catalysis</a:t>
            </a:r>
          </a:p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 err="1">
                <a:solidFill>
                  <a:schemeClr val="bg1"/>
                </a:solidFill>
              </a:rPr>
              <a:t>Liblice</a:t>
            </a:r>
            <a:r>
              <a:rPr lang="en-US" sz="2200" b="1" dirty="0">
                <a:solidFill>
                  <a:schemeClr val="bg1"/>
                </a:solidFill>
              </a:rPr>
              <a:t> Castle, Czech Republic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May 28 - 30 2024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780842A-E76F-3B78-BB19-16536D220C79}"/>
              </a:ext>
            </a:extLst>
          </p:cNvPr>
          <p:cNvSpPr txBox="1"/>
          <p:nvPr/>
        </p:nvSpPr>
        <p:spPr>
          <a:xfrm>
            <a:off x="84820" y="7751177"/>
            <a:ext cx="4152308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</a:rPr>
              <a:t>Key Dates</a:t>
            </a:r>
            <a:r>
              <a:rPr lang="cs-CZ" sz="1400" b="1" dirty="0">
                <a:solidFill>
                  <a:schemeClr val="bg1"/>
                </a:solidFill>
              </a:rPr>
              <a:t>:</a:t>
            </a:r>
            <a:endParaRPr lang="en-US" sz="1400" b="1" dirty="0">
              <a:solidFill>
                <a:schemeClr val="bg1"/>
              </a:solidFill>
            </a:endParaRP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Deadline for Submission (no abstracts)</a:t>
            </a:r>
          </a:p>
          <a:p>
            <a:r>
              <a:rPr lang="en-US" sz="1400" dirty="0">
                <a:solidFill>
                  <a:schemeClr val="bg1"/>
                </a:solidFill>
              </a:rPr>
              <a:t>Notification of Acceptance Registration Deadline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Payment </a:t>
            </a:r>
            <a:endParaRPr lang="cs-CZ" sz="1400" dirty="0">
              <a:solidFill>
                <a:schemeClr val="bg1"/>
              </a:solidFill>
            </a:endParaRPr>
          </a:p>
          <a:p>
            <a:pPr algn="just"/>
            <a:endParaRPr lang="cs-CZ" sz="1400" dirty="0">
              <a:solidFill>
                <a:schemeClr val="bg1"/>
              </a:solidFill>
            </a:endParaRPr>
          </a:p>
          <a:p>
            <a:pPr algn="just"/>
            <a:endParaRPr lang="cs-CZ" sz="1400" dirty="0">
              <a:solidFill>
                <a:schemeClr val="bg1"/>
              </a:solidFill>
            </a:endParaRPr>
          </a:p>
          <a:p>
            <a:pPr algn="just"/>
            <a:endParaRPr lang="cs-CZ" sz="1400" dirty="0">
              <a:solidFill>
                <a:schemeClr val="bg1"/>
              </a:solidFill>
            </a:endParaRPr>
          </a:p>
          <a:p>
            <a:pPr algn="just"/>
            <a:endParaRPr lang="cs-CZ" sz="1400" dirty="0">
              <a:solidFill>
                <a:schemeClr val="bg1"/>
              </a:solidFill>
            </a:endParaRPr>
          </a:p>
          <a:p>
            <a:pPr algn="just"/>
            <a:endParaRPr lang="cs-CZ" sz="1400" dirty="0">
              <a:solidFill>
                <a:schemeClr val="bg1"/>
              </a:solidFill>
            </a:endParaRPr>
          </a:p>
          <a:p>
            <a:pPr algn="just"/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20. 2. 2024</a:t>
            </a:r>
            <a:endParaRPr lang="cs-CZ" sz="1400" dirty="0">
              <a:solidFill>
                <a:schemeClr val="bg1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cs-CZ" sz="1400" dirty="0">
              <a:solidFill>
                <a:schemeClr val="bg1"/>
              </a:solidFill>
            </a:endParaRPr>
          </a:p>
          <a:p>
            <a:pPr algn="just"/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10. 3. 2024</a:t>
            </a:r>
          </a:p>
          <a:p>
            <a:pPr algn="just"/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20. 3. 2024</a:t>
            </a:r>
            <a:endParaRPr lang="cs-CZ" sz="1400" dirty="0">
              <a:solidFill>
                <a:schemeClr val="bg1"/>
              </a:solidFill>
            </a:endParaRPr>
          </a:p>
          <a:p>
            <a:pPr algn="just"/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1. 4. 2024</a:t>
            </a:r>
          </a:p>
          <a:p>
            <a:pPr algn="just"/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E074BB1-70C8-DC93-9D03-2824D095D59D}"/>
              </a:ext>
            </a:extLst>
          </p:cNvPr>
          <p:cNvSpPr txBox="1"/>
          <p:nvPr/>
        </p:nvSpPr>
        <p:spPr>
          <a:xfrm>
            <a:off x="1349031" y="4773564"/>
            <a:ext cx="4466143" cy="295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Invited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lectures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e.g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cs-CZ" sz="1600" b="1" kern="100" baseline="-25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utilisation</a:t>
            </a: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(Michele </a:t>
            </a:r>
            <a:r>
              <a:rPr lang="cs-CZ" sz="16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Aresta</a:t>
            </a:r>
            <a:r>
              <a:rPr lang="cs-CZ" sz="1600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HR-TEM </a:t>
            </a:r>
            <a:r>
              <a:rPr lang="cs-CZ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(Michal Mazur)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Polymer </a:t>
            </a:r>
            <a:r>
              <a:rPr lang="cs-CZ" sz="16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synthesis</a:t>
            </a: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(Ondřej Sedláček)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Industrial</a:t>
            </a: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Catalysis</a:t>
            </a:r>
            <a:r>
              <a:rPr lang="cs-CZ" sz="16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(Paul A. </a:t>
            </a:r>
            <a:r>
              <a:rPr lang="cs-CZ" sz="1600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Diddams</a:t>
            </a:r>
            <a:r>
              <a:rPr lang="cs-CZ" sz="1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Student</a:t>
            </a:r>
            <a:r>
              <a:rPr lang="en-US" sz="2000" b="1" kern="1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’s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oral &amp; poster </a:t>
            </a:r>
            <a:r>
              <a:rPr lang="cs-CZ" sz="20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presentations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Joint </a:t>
            </a:r>
            <a:r>
              <a:rPr lang="cs-CZ" sz="2000" b="1" kern="1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scientific</a:t>
            </a:r>
            <a:r>
              <a:rPr lang="cs-CZ" sz="2000" b="1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event </a:t>
            </a:r>
            <a:endParaRPr lang="cs-CZ" sz="2000" b="1" dirty="0">
              <a:solidFill>
                <a:schemeClr val="bg1"/>
              </a:solidFill>
            </a:endParaRPr>
          </a:p>
        </p:txBody>
      </p:sp>
      <p:pic>
        <p:nvPicPr>
          <p:cNvPr id="31" name="Obrázek 30">
            <a:extLst>
              <a:ext uri="{FF2B5EF4-FFF2-40B4-BE49-F238E27FC236}">
                <a16:creationId xmlns:a16="http://schemas.microsoft.com/office/drawing/2014/main" id="{43146246-C37D-5FB0-3810-897668867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-3150" b="-2882"/>
          <a:stretch/>
        </p:blipFill>
        <p:spPr>
          <a:xfrm>
            <a:off x="3891280" y="9475248"/>
            <a:ext cx="1861820" cy="371402"/>
          </a:xfrm>
          <a:prstGeom prst="rect">
            <a:avLst/>
          </a:prstGeom>
        </p:spPr>
      </p:pic>
      <p:pic>
        <p:nvPicPr>
          <p:cNvPr id="36" name="Obrázek 35" descr="Obsah obrázku text, Písmo, Grafika, design&#10;&#10;Popis byl vytvořen automaticky">
            <a:extLst>
              <a:ext uri="{FF2B5EF4-FFF2-40B4-BE49-F238E27FC236}">
                <a16:creationId xmlns:a16="http://schemas.microsoft.com/office/drawing/2014/main" id="{847D797E-9021-E9EC-8F0C-5BBC603B2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"/>
          <a:stretch/>
        </p:blipFill>
        <p:spPr>
          <a:xfrm>
            <a:off x="5546891" y="8657563"/>
            <a:ext cx="1255229" cy="435174"/>
          </a:xfrm>
          <a:prstGeom prst="rect">
            <a:avLst/>
          </a:prstGeom>
        </p:spPr>
      </p:pic>
      <p:pic>
        <p:nvPicPr>
          <p:cNvPr id="38" name="Obrázek 37" descr="Obsah obrázku Písmo, design&#10;&#10;Popis byl vytvořen automaticky">
            <a:extLst>
              <a:ext uri="{FF2B5EF4-FFF2-40B4-BE49-F238E27FC236}">
                <a16:creationId xmlns:a16="http://schemas.microsoft.com/office/drawing/2014/main" id="{3FB725DA-9C8B-8957-1D4E-C376CE6CBEC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22" y="9263919"/>
            <a:ext cx="940656" cy="5769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DC961FF-EA2A-E1F4-4F11-F33E07714E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colorTemperature colorTemp="6000"/>
                    </a14:imgEffect>
                    <a14:imgEffect>
                      <a14:brightnessContrast brigh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2389" y="-61479"/>
            <a:ext cx="3258450" cy="11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80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80</TotalTime>
  <Words>94</Words>
  <Application>Microsoft Office PowerPoint</Application>
  <PresentationFormat>A4 (210 × 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Ondřej Veselý</dc:creator>
  <cp:lastModifiedBy>prof. Jiří Čejka</cp:lastModifiedBy>
  <cp:revision>7</cp:revision>
  <dcterms:created xsi:type="dcterms:W3CDTF">2023-09-13T10:59:03Z</dcterms:created>
  <dcterms:modified xsi:type="dcterms:W3CDTF">2023-09-14T11:01:15Z</dcterms:modified>
</cp:coreProperties>
</file>